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62" r:id="rId3"/>
    <p:sldId id="257" r:id="rId4"/>
    <p:sldId id="260" r:id="rId5"/>
    <p:sldId id="261" r:id="rId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C8FF"/>
    <a:srgbClr val="CC33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p:cViewPr>
        <p:scale>
          <a:sx n="84" d="100"/>
          <a:sy n="84" d="100"/>
        </p:scale>
        <p:origin x="96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F3463-E7C7-498A-940D-05832ED3D1B7}" type="doc">
      <dgm:prSet loTypeId="urn:microsoft.com/office/officeart/2005/8/layout/pyramid2" loCatId="list" qsTypeId="urn:microsoft.com/office/officeart/2005/8/quickstyle/simple1" qsCatId="simple" csTypeId="urn:microsoft.com/office/officeart/2005/8/colors/accent1_2" csCatId="accent1" phldr="1"/>
      <dgm:spPr/>
    </dgm:pt>
    <dgm:pt modelId="{3903C978-2EE1-4DE0-85BE-01183AC41813}">
      <dgm:prSet phldrT="[Text]" custT="1"/>
      <dgm:spPr>
        <a:solidFill>
          <a:srgbClr val="2DC8FF">
            <a:alpha val="90000"/>
          </a:srgbClr>
        </a:solidFill>
        <a:ln>
          <a:noFill/>
        </a:ln>
      </dgm:spPr>
      <dgm:t>
        <a:bodyPr/>
        <a:lstStyle/>
        <a:p>
          <a:pPr algn="ctr"/>
          <a:r>
            <a:rPr lang="en-US" sz="2000" dirty="0" smtClean="0">
              <a:solidFill>
                <a:schemeClr val="tx1"/>
              </a:solidFill>
              <a:latin typeface="Georgia" pitchFamily="18" charset="0"/>
            </a:rPr>
            <a:t>Health</a:t>
          </a:r>
          <a:endParaRPr lang="en-US" sz="2000" dirty="0">
            <a:solidFill>
              <a:schemeClr val="tx1"/>
            </a:solidFill>
            <a:latin typeface="Georgia" pitchFamily="18" charset="0"/>
          </a:endParaRPr>
        </a:p>
      </dgm:t>
    </dgm:pt>
    <dgm:pt modelId="{87B9EBA0-6436-41F8-9151-7B8F0EC43C60}" type="parTrans" cxnId="{7247D2F8-FFF5-428E-AC69-6CD58E0662B8}">
      <dgm:prSet/>
      <dgm:spPr/>
      <dgm:t>
        <a:bodyPr/>
        <a:lstStyle/>
        <a:p>
          <a:pPr algn="r"/>
          <a:endParaRPr lang="en-US">
            <a:latin typeface="Georgia" pitchFamily="18" charset="0"/>
          </a:endParaRPr>
        </a:p>
      </dgm:t>
    </dgm:pt>
    <dgm:pt modelId="{1FB68689-5B3F-4AD5-AE65-D1EA3B461DEB}" type="sibTrans" cxnId="{7247D2F8-FFF5-428E-AC69-6CD58E0662B8}">
      <dgm:prSet/>
      <dgm:spPr/>
      <dgm:t>
        <a:bodyPr/>
        <a:lstStyle/>
        <a:p>
          <a:pPr algn="r"/>
          <a:endParaRPr lang="en-US">
            <a:latin typeface="Georgia" pitchFamily="18" charset="0"/>
          </a:endParaRPr>
        </a:p>
      </dgm:t>
    </dgm:pt>
    <dgm:pt modelId="{62B4B1AA-5B45-498C-B5CA-82AF91496C1E}">
      <dgm:prSet phldrT="[Text]" custT="1"/>
      <dgm:spPr>
        <a:solidFill>
          <a:srgbClr val="FFC000">
            <a:alpha val="90000"/>
          </a:srgbClr>
        </a:solidFill>
        <a:ln>
          <a:noFill/>
        </a:ln>
      </dgm:spPr>
      <dgm:t>
        <a:bodyPr/>
        <a:lstStyle/>
        <a:p>
          <a:pPr algn="ctr">
            <a:lnSpc>
              <a:spcPct val="150000"/>
            </a:lnSpc>
            <a:spcBef>
              <a:spcPts val="600"/>
            </a:spcBef>
            <a:spcAft>
              <a:spcPts val="600"/>
            </a:spcAft>
          </a:pPr>
          <a:r>
            <a:rPr lang="en-US" sz="2000" dirty="0" smtClean="0">
              <a:latin typeface="Georgia" pitchFamily="18" charset="0"/>
            </a:rPr>
            <a:t>Education</a:t>
          </a:r>
          <a:endParaRPr lang="en-US" sz="2000" dirty="0">
            <a:latin typeface="Georgia" pitchFamily="18" charset="0"/>
          </a:endParaRPr>
        </a:p>
      </dgm:t>
    </dgm:pt>
    <dgm:pt modelId="{3D7F2CFF-F793-4BCD-96AB-21702FC395CF}" type="parTrans" cxnId="{F0C66C12-9311-4CE9-9C30-3F8E21D99137}">
      <dgm:prSet/>
      <dgm:spPr/>
      <dgm:t>
        <a:bodyPr/>
        <a:lstStyle/>
        <a:p>
          <a:pPr algn="r"/>
          <a:endParaRPr lang="en-US">
            <a:latin typeface="Georgia" pitchFamily="18" charset="0"/>
          </a:endParaRPr>
        </a:p>
      </dgm:t>
    </dgm:pt>
    <dgm:pt modelId="{97B24120-DABA-492C-BEC8-939C36B52A99}" type="sibTrans" cxnId="{F0C66C12-9311-4CE9-9C30-3F8E21D99137}">
      <dgm:prSet/>
      <dgm:spPr/>
      <dgm:t>
        <a:bodyPr/>
        <a:lstStyle/>
        <a:p>
          <a:pPr algn="r"/>
          <a:endParaRPr lang="en-US">
            <a:latin typeface="Georgia" pitchFamily="18" charset="0"/>
          </a:endParaRPr>
        </a:p>
      </dgm:t>
    </dgm:pt>
    <dgm:pt modelId="{DD681F23-4CC7-4038-A349-29F3C575D0B8}">
      <dgm:prSet phldrT="[Text]" custT="1"/>
      <dgm:spPr>
        <a:solidFill>
          <a:srgbClr val="00B050">
            <a:alpha val="90000"/>
          </a:srgbClr>
        </a:solidFill>
        <a:ln>
          <a:noFill/>
        </a:ln>
      </dgm:spPr>
      <dgm:t>
        <a:bodyPr/>
        <a:lstStyle/>
        <a:p>
          <a:pPr algn="ctr">
            <a:lnSpc>
              <a:spcPct val="150000"/>
            </a:lnSpc>
            <a:spcBef>
              <a:spcPts val="600"/>
            </a:spcBef>
            <a:spcAft>
              <a:spcPts val="600"/>
            </a:spcAft>
          </a:pPr>
          <a:r>
            <a:rPr lang="en-US" sz="2000" dirty="0" smtClean="0">
              <a:latin typeface="Georgia" pitchFamily="18" charset="0"/>
            </a:rPr>
            <a:t>Livelihoods</a:t>
          </a:r>
          <a:endParaRPr lang="en-US" sz="2000" dirty="0">
            <a:latin typeface="Georgia" pitchFamily="18" charset="0"/>
          </a:endParaRPr>
        </a:p>
      </dgm:t>
    </dgm:pt>
    <dgm:pt modelId="{D6485645-00C7-4F17-932F-15E587D92F22}" type="parTrans" cxnId="{CAF35F62-D605-4364-8A5F-6D4B82C57D1F}">
      <dgm:prSet/>
      <dgm:spPr/>
      <dgm:t>
        <a:bodyPr/>
        <a:lstStyle/>
        <a:p>
          <a:pPr algn="r"/>
          <a:endParaRPr lang="en-US">
            <a:latin typeface="Georgia" pitchFamily="18" charset="0"/>
          </a:endParaRPr>
        </a:p>
      </dgm:t>
    </dgm:pt>
    <dgm:pt modelId="{CD8FB7C1-B2FE-4FAD-9CF2-F44E9528124C}" type="sibTrans" cxnId="{CAF35F62-D605-4364-8A5F-6D4B82C57D1F}">
      <dgm:prSet/>
      <dgm:spPr/>
      <dgm:t>
        <a:bodyPr/>
        <a:lstStyle/>
        <a:p>
          <a:pPr algn="r"/>
          <a:endParaRPr lang="en-US">
            <a:latin typeface="Georgia" pitchFamily="18" charset="0"/>
          </a:endParaRPr>
        </a:p>
      </dgm:t>
    </dgm:pt>
    <dgm:pt modelId="{BCA73C48-9F13-40FC-B8E8-FDB29381D59E}" type="pres">
      <dgm:prSet presAssocID="{053F3463-E7C7-498A-940D-05832ED3D1B7}" presName="compositeShape" presStyleCnt="0">
        <dgm:presLayoutVars>
          <dgm:dir/>
          <dgm:resizeHandles/>
        </dgm:presLayoutVars>
      </dgm:prSet>
      <dgm:spPr/>
    </dgm:pt>
    <dgm:pt modelId="{DF366612-160B-4214-B3AC-9D875515C3FC}" type="pres">
      <dgm:prSet presAssocID="{053F3463-E7C7-498A-940D-05832ED3D1B7}" presName="pyramid" presStyleLbl="node1" presStyleIdx="0" presStyleCnt="1"/>
      <dgm:spPr>
        <a:solidFill>
          <a:srgbClr val="002060"/>
        </a:solidFill>
      </dgm:spPr>
    </dgm:pt>
    <dgm:pt modelId="{1F8AD11B-D18D-4EFF-9307-4ABFFDB1BC6D}" type="pres">
      <dgm:prSet presAssocID="{053F3463-E7C7-498A-940D-05832ED3D1B7}" presName="theList" presStyleCnt="0"/>
      <dgm:spPr/>
    </dgm:pt>
    <dgm:pt modelId="{62B8C25C-FBE0-417A-B2BA-6C18F5CF680C}" type="pres">
      <dgm:prSet presAssocID="{3903C978-2EE1-4DE0-85BE-01183AC41813}" presName="aNode" presStyleLbl="fgAcc1" presStyleIdx="0" presStyleCnt="3">
        <dgm:presLayoutVars>
          <dgm:bulletEnabled val="1"/>
        </dgm:presLayoutVars>
      </dgm:prSet>
      <dgm:spPr/>
      <dgm:t>
        <a:bodyPr/>
        <a:lstStyle/>
        <a:p>
          <a:endParaRPr lang="en-US"/>
        </a:p>
      </dgm:t>
    </dgm:pt>
    <dgm:pt modelId="{BF9D14BE-B07B-487D-A718-64BE14BC386B}" type="pres">
      <dgm:prSet presAssocID="{3903C978-2EE1-4DE0-85BE-01183AC41813}" presName="aSpace" presStyleCnt="0"/>
      <dgm:spPr/>
    </dgm:pt>
    <dgm:pt modelId="{E84D26EC-ACF9-47DE-9584-464F48CAECE7}" type="pres">
      <dgm:prSet presAssocID="{62B4B1AA-5B45-498C-B5CA-82AF91496C1E}" presName="aNode" presStyleLbl="fgAcc1" presStyleIdx="1" presStyleCnt="3">
        <dgm:presLayoutVars>
          <dgm:bulletEnabled val="1"/>
        </dgm:presLayoutVars>
      </dgm:prSet>
      <dgm:spPr/>
      <dgm:t>
        <a:bodyPr/>
        <a:lstStyle/>
        <a:p>
          <a:endParaRPr lang="en-US"/>
        </a:p>
      </dgm:t>
    </dgm:pt>
    <dgm:pt modelId="{B49AA672-B1B2-4128-98FE-3A9BB23B42DB}" type="pres">
      <dgm:prSet presAssocID="{62B4B1AA-5B45-498C-B5CA-82AF91496C1E}" presName="aSpace" presStyleCnt="0"/>
      <dgm:spPr/>
    </dgm:pt>
    <dgm:pt modelId="{72C8FE4B-30C5-4C53-94CC-42DCA8E3F236}" type="pres">
      <dgm:prSet presAssocID="{DD681F23-4CC7-4038-A349-29F3C575D0B8}" presName="aNode" presStyleLbl="fgAcc1" presStyleIdx="2" presStyleCnt="3">
        <dgm:presLayoutVars>
          <dgm:bulletEnabled val="1"/>
        </dgm:presLayoutVars>
      </dgm:prSet>
      <dgm:spPr/>
      <dgm:t>
        <a:bodyPr/>
        <a:lstStyle/>
        <a:p>
          <a:endParaRPr lang="en-US"/>
        </a:p>
      </dgm:t>
    </dgm:pt>
    <dgm:pt modelId="{61195273-795A-4FAA-9595-FB4A44652CF3}" type="pres">
      <dgm:prSet presAssocID="{DD681F23-4CC7-4038-A349-29F3C575D0B8}" presName="aSpace" presStyleCnt="0"/>
      <dgm:spPr/>
    </dgm:pt>
  </dgm:ptLst>
  <dgm:cxnLst>
    <dgm:cxn modelId="{7247D2F8-FFF5-428E-AC69-6CD58E0662B8}" srcId="{053F3463-E7C7-498A-940D-05832ED3D1B7}" destId="{3903C978-2EE1-4DE0-85BE-01183AC41813}" srcOrd="0" destOrd="0" parTransId="{87B9EBA0-6436-41F8-9151-7B8F0EC43C60}" sibTransId="{1FB68689-5B3F-4AD5-AE65-D1EA3B461DEB}"/>
    <dgm:cxn modelId="{F0C66C12-9311-4CE9-9C30-3F8E21D99137}" srcId="{053F3463-E7C7-498A-940D-05832ED3D1B7}" destId="{62B4B1AA-5B45-498C-B5CA-82AF91496C1E}" srcOrd="1" destOrd="0" parTransId="{3D7F2CFF-F793-4BCD-96AB-21702FC395CF}" sibTransId="{97B24120-DABA-492C-BEC8-939C36B52A99}"/>
    <dgm:cxn modelId="{6596FA66-1AE1-426C-9A7D-11907FA4A21D}" type="presOf" srcId="{62B4B1AA-5B45-498C-B5CA-82AF91496C1E}" destId="{E84D26EC-ACF9-47DE-9584-464F48CAECE7}" srcOrd="0" destOrd="0" presId="urn:microsoft.com/office/officeart/2005/8/layout/pyramid2"/>
    <dgm:cxn modelId="{1528E8A1-4833-41B9-9F0A-3697C556355A}" type="presOf" srcId="{DD681F23-4CC7-4038-A349-29F3C575D0B8}" destId="{72C8FE4B-30C5-4C53-94CC-42DCA8E3F236}" srcOrd="0" destOrd="0" presId="urn:microsoft.com/office/officeart/2005/8/layout/pyramid2"/>
    <dgm:cxn modelId="{C807A29F-C52A-43E6-8CB5-318CC3B65675}" type="presOf" srcId="{053F3463-E7C7-498A-940D-05832ED3D1B7}" destId="{BCA73C48-9F13-40FC-B8E8-FDB29381D59E}" srcOrd="0" destOrd="0" presId="urn:microsoft.com/office/officeart/2005/8/layout/pyramid2"/>
    <dgm:cxn modelId="{CAF35F62-D605-4364-8A5F-6D4B82C57D1F}" srcId="{053F3463-E7C7-498A-940D-05832ED3D1B7}" destId="{DD681F23-4CC7-4038-A349-29F3C575D0B8}" srcOrd="2" destOrd="0" parTransId="{D6485645-00C7-4F17-932F-15E587D92F22}" sibTransId="{CD8FB7C1-B2FE-4FAD-9CF2-F44E9528124C}"/>
    <dgm:cxn modelId="{1C2BF861-0FC3-4A46-BADF-DB1AED810B33}" type="presOf" srcId="{3903C978-2EE1-4DE0-85BE-01183AC41813}" destId="{62B8C25C-FBE0-417A-B2BA-6C18F5CF680C}" srcOrd="0" destOrd="0" presId="urn:microsoft.com/office/officeart/2005/8/layout/pyramid2"/>
    <dgm:cxn modelId="{AE3DAB65-685E-4362-8927-BBB4B5CA72EC}" type="presParOf" srcId="{BCA73C48-9F13-40FC-B8E8-FDB29381D59E}" destId="{DF366612-160B-4214-B3AC-9D875515C3FC}" srcOrd="0" destOrd="0" presId="urn:microsoft.com/office/officeart/2005/8/layout/pyramid2"/>
    <dgm:cxn modelId="{BFEE40BF-D2F5-4F78-8436-0380C0DF936D}" type="presParOf" srcId="{BCA73C48-9F13-40FC-B8E8-FDB29381D59E}" destId="{1F8AD11B-D18D-4EFF-9307-4ABFFDB1BC6D}" srcOrd="1" destOrd="0" presId="urn:microsoft.com/office/officeart/2005/8/layout/pyramid2"/>
    <dgm:cxn modelId="{2EF37DE3-5730-4CDB-A60E-D668146C8690}" type="presParOf" srcId="{1F8AD11B-D18D-4EFF-9307-4ABFFDB1BC6D}" destId="{62B8C25C-FBE0-417A-B2BA-6C18F5CF680C}" srcOrd="0" destOrd="0" presId="urn:microsoft.com/office/officeart/2005/8/layout/pyramid2"/>
    <dgm:cxn modelId="{3B97C402-5184-4C22-B223-9903AE46FA17}" type="presParOf" srcId="{1F8AD11B-D18D-4EFF-9307-4ABFFDB1BC6D}" destId="{BF9D14BE-B07B-487D-A718-64BE14BC386B}" srcOrd="1" destOrd="0" presId="urn:microsoft.com/office/officeart/2005/8/layout/pyramid2"/>
    <dgm:cxn modelId="{FC8DA54A-F2E2-475F-BEC2-41BE7675B695}" type="presParOf" srcId="{1F8AD11B-D18D-4EFF-9307-4ABFFDB1BC6D}" destId="{E84D26EC-ACF9-47DE-9584-464F48CAECE7}" srcOrd="2" destOrd="0" presId="urn:microsoft.com/office/officeart/2005/8/layout/pyramid2"/>
    <dgm:cxn modelId="{707106D3-5873-481A-ABFD-88B46284FF68}" type="presParOf" srcId="{1F8AD11B-D18D-4EFF-9307-4ABFFDB1BC6D}" destId="{B49AA672-B1B2-4128-98FE-3A9BB23B42DB}" srcOrd="3" destOrd="0" presId="urn:microsoft.com/office/officeart/2005/8/layout/pyramid2"/>
    <dgm:cxn modelId="{9EEE287F-D3AE-40E1-B82B-39B219A8881C}" type="presParOf" srcId="{1F8AD11B-D18D-4EFF-9307-4ABFFDB1BC6D}" destId="{72C8FE4B-30C5-4C53-94CC-42DCA8E3F236}" srcOrd="4" destOrd="0" presId="urn:microsoft.com/office/officeart/2005/8/layout/pyramid2"/>
    <dgm:cxn modelId="{F0E06E90-0465-4E1E-9D14-7ED666A677A3}" type="presParOf" srcId="{1F8AD11B-D18D-4EFF-9307-4ABFFDB1BC6D}" destId="{61195273-795A-4FAA-9595-FB4A44652CF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3F3463-E7C7-498A-940D-05832ED3D1B7}" type="doc">
      <dgm:prSet loTypeId="urn:microsoft.com/office/officeart/2005/8/layout/pyramid2" loCatId="list" qsTypeId="urn:microsoft.com/office/officeart/2005/8/quickstyle/simple1" qsCatId="simple" csTypeId="urn:microsoft.com/office/officeart/2005/8/colors/accent1_2" csCatId="accent1" phldr="1"/>
      <dgm:spPr/>
    </dgm:pt>
    <dgm:pt modelId="{3903C978-2EE1-4DE0-85BE-01183AC41813}">
      <dgm:prSet phldrT="[Text]" custT="1"/>
      <dgm:spPr>
        <a:solidFill>
          <a:srgbClr val="2DC8FF">
            <a:alpha val="90000"/>
          </a:srgbClr>
        </a:solidFill>
        <a:ln>
          <a:noFill/>
        </a:ln>
      </dgm:spPr>
      <dgm:t>
        <a:bodyPr/>
        <a:lstStyle/>
        <a:p>
          <a:pPr algn="r"/>
          <a:r>
            <a:rPr lang="en-US" sz="1400" b="1" dirty="0" smtClean="0">
              <a:latin typeface="Georgia" pitchFamily="18" charset="0"/>
            </a:rPr>
            <a:t>RAMBIA Health Centre</a:t>
          </a:r>
          <a:endParaRPr lang="en-US" sz="1400" b="1" dirty="0">
            <a:latin typeface="Georgia" pitchFamily="18" charset="0"/>
          </a:endParaRPr>
        </a:p>
      </dgm:t>
    </dgm:pt>
    <dgm:pt modelId="{87B9EBA0-6436-41F8-9151-7B8F0EC43C60}" type="parTrans" cxnId="{7247D2F8-FFF5-428E-AC69-6CD58E0662B8}">
      <dgm:prSet/>
      <dgm:spPr/>
      <dgm:t>
        <a:bodyPr/>
        <a:lstStyle/>
        <a:p>
          <a:pPr algn="r"/>
          <a:endParaRPr lang="en-US" sz="1050">
            <a:latin typeface="Georgia" pitchFamily="18" charset="0"/>
          </a:endParaRPr>
        </a:p>
      </dgm:t>
    </dgm:pt>
    <dgm:pt modelId="{1FB68689-5B3F-4AD5-AE65-D1EA3B461DEB}" type="sibTrans" cxnId="{7247D2F8-FFF5-428E-AC69-6CD58E0662B8}">
      <dgm:prSet/>
      <dgm:spPr/>
      <dgm:t>
        <a:bodyPr/>
        <a:lstStyle/>
        <a:p>
          <a:pPr algn="r"/>
          <a:endParaRPr lang="en-US" sz="1050">
            <a:latin typeface="Georgia" pitchFamily="18" charset="0"/>
          </a:endParaRPr>
        </a:p>
      </dgm:t>
    </dgm:pt>
    <dgm:pt modelId="{BCA73C48-9F13-40FC-B8E8-FDB29381D59E}" type="pres">
      <dgm:prSet presAssocID="{053F3463-E7C7-498A-940D-05832ED3D1B7}" presName="compositeShape" presStyleCnt="0">
        <dgm:presLayoutVars>
          <dgm:dir/>
          <dgm:resizeHandles/>
        </dgm:presLayoutVars>
      </dgm:prSet>
      <dgm:spPr/>
    </dgm:pt>
    <dgm:pt modelId="{DF366612-160B-4214-B3AC-9D875515C3FC}" type="pres">
      <dgm:prSet presAssocID="{053F3463-E7C7-498A-940D-05832ED3D1B7}" presName="pyramid" presStyleLbl="node1" presStyleIdx="0" presStyleCnt="1"/>
      <dgm:spPr>
        <a:solidFill>
          <a:srgbClr val="002060"/>
        </a:solidFill>
      </dgm:spPr>
    </dgm:pt>
    <dgm:pt modelId="{1F8AD11B-D18D-4EFF-9307-4ABFFDB1BC6D}" type="pres">
      <dgm:prSet presAssocID="{053F3463-E7C7-498A-940D-05832ED3D1B7}" presName="theList" presStyleCnt="0"/>
      <dgm:spPr/>
    </dgm:pt>
    <dgm:pt modelId="{62B8C25C-FBE0-417A-B2BA-6C18F5CF680C}" type="pres">
      <dgm:prSet presAssocID="{3903C978-2EE1-4DE0-85BE-01183AC41813}" presName="aNode" presStyleLbl="fgAcc1" presStyleIdx="0" presStyleCnt="1" custScaleX="178831" custScaleY="52517">
        <dgm:presLayoutVars>
          <dgm:bulletEnabled val="1"/>
        </dgm:presLayoutVars>
      </dgm:prSet>
      <dgm:spPr/>
      <dgm:t>
        <a:bodyPr/>
        <a:lstStyle/>
        <a:p>
          <a:endParaRPr lang="en-US"/>
        </a:p>
      </dgm:t>
    </dgm:pt>
    <dgm:pt modelId="{BF9D14BE-B07B-487D-A718-64BE14BC386B}" type="pres">
      <dgm:prSet presAssocID="{3903C978-2EE1-4DE0-85BE-01183AC41813}" presName="aSpace" presStyleCnt="0"/>
      <dgm:spPr/>
    </dgm:pt>
  </dgm:ptLst>
  <dgm:cxnLst>
    <dgm:cxn modelId="{7247D2F8-FFF5-428E-AC69-6CD58E0662B8}" srcId="{053F3463-E7C7-498A-940D-05832ED3D1B7}" destId="{3903C978-2EE1-4DE0-85BE-01183AC41813}" srcOrd="0" destOrd="0" parTransId="{87B9EBA0-6436-41F8-9151-7B8F0EC43C60}" sibTransId="{1FB68689-5B3F-4AD5-AE65-D1EA3B461DEB}"/>
    <dgm:cxn modelId="{7E5C8A46-A31E-45B8-A4F8-283D475E311F}" type="presOf" srcId="{053F3463-E7C7-498A-940D-05832ED3D1B7}" destId="{BCA73C48-9F13-40FC-B8E8-FDB29381D59E}" srcOrd="0" destOrd="0" presId="urn:microsoft.com/office/officeart/2005/8/layout/pyramid2"/>
    <dgm:cxn modelId="{23CC8A21-01A5-4BE6-A3D5-CCA4E464D29B}" type="presOf" srcId="{3903C978-2EE1-4DE0-85BE-01183AC41813}" destId="{62B8C25C-FBE0-417A-B2BA-6C18F5CF680C}" srcOrd="0" destOrd="0" presId="urn:microsoft.com/office/officeart/2005/8/layout/pyramid2"/>
    <dgm:cxn modelId="{06E201C7-DC39-46A6-A54B-2CB9E709600A}" type="presParOf" srcId="{BCA73C48-9F13-40FC-B8E8-FDB29381D59E}" destId="{DF366612-160B-4214-B3AC-9D875515C3FC}" srcOrd="0" destOrd="0" presId="urn:microsoft.com/office/officeart/2005/8/layout/pyramid2"/>
    <dgm:cxn modelId="{EDC5C977-5BF4-4EC5-B47E-688226F3A422}" type="presParOf" srcId="{BCA73C48-9F13-40FC-B8E8-FDB29381D59E}" destId="{1F8AD11B-D18D-4EFF-9307-4ABFFDB1BC6D}" srcOrd="1" destOrd="0" presId="urn:microsoft.com/office/officeart/2005/8/layout/pyramid2"/>
    <dgm:cxn modelId="{0BC13216-BBBF-4C16-8366-BD87908A5344}" type="presParOf" srcId="{1F8AD11B-D18D-4EFF-9307-4ABFFDB1BC6D}" destId="{62B8C25C-FBE0-417A-B2BA-6C18F5CF680C}" srcOrd="0" destOrd="0" presId="urn:microsoft.com/office/officeart/2005/8/layout/pyramid2"/>
    <dgm:cxn modelId="{4D8E1D72-3CC4-4FEC-BD96-42104D95F2E5}" type="presParOf" srcId="{1F8AD11B-D18D-4EFF-9307-4ABFFDB1BC6D}" destId="{BF9D14BE-B07B-487D-A718-64BE14BC386B}"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3F3463-E7C7-498A-940D-05832ED3D1B7}" type="doc">
      <dgm:prSet loTypeId="urn:microsoft.com/office/officeart/2005/8/layout/pyramid2" loCatId="list" qsTypeId="urn:microsoft.com/office/officeart/2005/8/quickstyle/simple1" qsCatId="simple" csTypeId="urn:microsoft.com/office/officeart/2005/8/colors/accent1_2" csCatId="accent1" phldr="1"/>
      <dgm:spPr/>
    </dgm:pt>
    <dgm:pt modelId="{3903C978-2EE1-4DE0-85BE-01183AC41813}">
      <dgm:prSet phldrT="[Text]" custT="1"/>
      <dgm:spPr>
        <a:solidFill>
          <a:srgbClr val="FFC000">
            <a:alpha val="90000"/>
          </a:srgbClr>
        </a:solidFill>
        <a:ln>
          <a:noFill/>
        </a:ln>
      </dgm:spPr>
      <dgm:t>
        <a:bodyPr/>
        <a:lstStyle/>
        <a:p>
          <a:pPr algn="r">
            <a:lnSpc>
              <a:spcPct val="150000"/>
            </a:lnSpc>
            <a:spcBef>
              <a:spcPts val="600"/>
            </a:spcBef>
            <a:spcAft>
              <a:spcPts val="600"/>
            </a:spcAft>
          </a:pPr>
          <a:r>
            <a:rPr lang="en-US" sz="1400" b="1" dirty="0" smtClean="0">
              <a:latin typeface="Georgia" pitchFamily="18" charset="0"/>
            </a:rPr>
            <a:t>RAMBIA Orphanage Primary School</a:t>
          </a:r>
        </a:p>
      </dgm:t>
    </dgm:pt>
    <dgm:pt modelId="{87B9EBA0-6436-41F8-9151-7B8F0EC43C60}" type="parTrans" cxnId="{7247D2F8-FFF5-428E-AC69-6CD58E0662B8}">
      <dgm:prSet/>
      <dgm:spPr/>
      <dgm:t>
        <a:bodyPr/>
        <a:lstStyle/>
        <a:p>
          <a:pPr algn="r"/>
          <a:endParaRPr lang="en-US" sz="1050">
            <a:latin typeface="Georgia" pitchFamily="18" charset="0"/>
          </a:endParaRPr>
        </a:p>
      </dgm:t>
    </dgm:pt>
    <dgm:pt modelId="{1FB68689-5B3F-4AD5-AE65-D1EA3B461DEB}" type="sibTrans" cxnId="{7247D2F8-FFF5-428E-AC69-6CD58E0662B8}">
      <dgm:prSet/>
      <dgm:spPr/>
      <dgm:t>
        <a:bodyPr/>
        <a:lstStyle/>
        <a:p>
          <a:pPr algn="r"/>
          <a:endParaRPr lang="en-US" sz="1050">
            <a:latin typeface="Georgia" pitchFamily="18" charset="0"/>
          </a:endParaRPr>
        </a:p>
      </dgm:t>
    </dgm:pt>
    <dgm:pt modelId="{BCA73C48-9F13-40FC-B8E8-FDB29381D59E}" type="pres">
      <dgm:prSet presAssocID="{053F3463-E7C7-498A-940D-05832ED3D1B7}" presName="compositeShape" presStyleCnt="0">
        <dgm:presLayoutVars>
          <dgm:dir/>
          <dgm:resizeHandles/>
        </dgm:presLayoutVars>
      </dgm:prSet>
      <dgm:spPr/>
    </dgm:pt>
    <dgm:pt modelId="{DF366612-160B-4214-B3AC-9D875515C3FC}" type="pres">
      <dgm:prSet presAssocID="{053F3463-E7C7-498A-940D-05832ED3D1B7}" presName="pyramid" presStyleLbl="node1" presStyleIdx="0" presStyleCnt="1"/>
      <dgm:spPr>
        <a:solidFill>
          <a:srgbClr val="002060"/>
        </a:solidFill>
      </dgm:spPr>
    </dgm:pt>
    <dgm:pt modelId="{1F8AD11B-D18D-4EFF-9307-4ABFFDB1BC6D}" type="pres">
      <dgm:prSet presAssocID="{053F3463-E7C7-498A-940D-05832ED3D1B7}" presName="theList" presStyleCnt="0"/>
      <dgm:spPr/>
    </dgm:pt>
    <dgm:pt modelId="{62B8C25C-FBE0-417A-B2BA-6C18F5CF680C}" type="pres">
      <dgm:prSet presAssocID="{3903C978-2EE1-4DE0-85BE-01183AC41813}" presName="aNode" presStyleLbl="fgAcc1" presStyleIdx="0" presStyleCnt="1" custScaleX="207164" custScaleY="52517">
        <dgm:presLayoutVars>
          <dgm:bulletEnabled val="1"/>
        </dgm:presLayoutVars>
      </dgm:prSet>
      <dgm:spPr/>
      <dgm:t>
        <a:bodyPr/>
        <a:lstStyle/>
        <a:p>
          <a:endParaRPr lang="en-US"/>
        </a:p>
      </dgm:t>
    </dgm:pt>
    <dgm:pt modelId="{BF9D14BE-B07B-487D-A718-64BE14BC386B}" type="pres">
      <dgm:prSet presAssocID="{3903C978-2EE1-4DE0-85BE-01183AC41813}" presName="aSpace" presStyleCnt="0"/>
      <dgm:spPr/>
    </dgm:pt>
  </dgm:ptLst>
  <dgm:cxnLst>
    <dgm:cxn modelId="{7247D2F8-FFF5-428E-AC69-6CD58E0662B8}" srcId="{053F3463-E7C7-498A-940D-05832ED3D1B7}" destId="{3903C978-2EE1-4DE0-85BE-01183AC41813}" srcOrd="0" destOrd="0" parTransId="{87B9EBA0-6436-41F8-9151-7B8F0EC43C60}" sibTransId="{1FB68689-5B3F-4AD5-AE65-D1EA3B461DEB}"/>
    <dgm:cxn modelId="{B96F8395-A27D-49E9-A97E-93E21820EDF2}" type="presOf" srcId="{053F3463-E7C7-498A-940D-05832ED3D1B7}" destId="{BCA73C48-9F13-40FC-B8E8-FDB29381D59E}" srcOrd="0" destOrd="0" presId="urn:microsoft.com/office/officeart/2005/8/layout/pyramid2"/>
    <dgm:cxn modelId="{86543044-B639-4224-BAD5-23B668FC8BF2}" type="presOf" srcId="{3903C978-2EE1-4DE0-85BE-01183AC41813}" destId="{62B8C25C-FBE0-417A-B2BA-6C18F5CF680C}" srcOrd="0" destOrd="0" presId="urn:microsoft.com/office/officeart/2005/8/layout/pyramid2"/>
    <dgm:cxn modelId="{D81C614F-F8ED-45A6-B74B-F7FC0DD74EDC}" type="presParOf" srcId="{BCA73C48-9F13-40FC-B8E8-FDB29381D59E}" destId="{DF366612-160B-4214-B3AC-9D875515C3FC}" srcOrd="0" destOrd="0" presId="urn:microsoft.com/office/officeart/2005/8/layout/pyramid2"/>
    <dgm:cxn modelId="{CC2D5893-FB3F-4547-A032-C0CCF428FDF8}" type="presParOf" srcId="{BCA73C48-9F13-40FC-B8E8-FDB29381D59E}" destId="{1F8AD11B-D18D-4EFF-9307-4ABFFDB1BC6D}" srcOrd="1" destOrd="0" presId="urn:microsoft.com/office/officeart/2005/8/layout/pyramid2"/>
    <dgm:cxn modelId="{1185D0CC-A075-40BD-AD21-50D577CD6EC5}" type="presParOf" srcId="{1F8AD11B-D18D-4EFF-9307-4ABFFDB1BC6D}" destId="{62B8C25C-FBE0-417A-B2BA-6C18F5CF680C}" srcOrd="0" destOrd="0" presId="urn:microsoft.com/office/officeart/2005/8/layout/pyramid2"/>
    <dgm:cxn modelId="{E5120AEE-F506-4584-ABA0-3AADBA181CD9}" type="presParOf" srcId="{1F8AD11B-D18D-4EFF-9307-4ABFFDB1BC6D}" destId="{BF9D14BE-B07B-487D-A718-64BE14BC386B}"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53F3463-E7C7-498A-940D-05832ED3D1B7}" type="doc">
      <dgm:prSet loTypeId="urn:microsoft.com/office/officeart/2005/8/layout/pyramid2" loCatId="list" qsTypeId="urn:microsoft.com/office/officeart/2005/8/quickstyle/simple1" qsCatId="simple" csTypeId="urn:microsoft.com/office/officeart/2005/8/colors/accent1_2" csCatId="accent1" phldr="1"/>
      <dgm:spPr/>
    </dgm:pt>
    <dgm:pt modelId="{3903C978-2EE1-4DE0-85BE-01183AC41813}">
      <dgm:prSet phldrT="[Text]" custT="1"/>
      <dgm:spPr>
        <a:solidFill>
          <a:srgbClr val="00B050">
            <a:alpha val="90000"/>
          </a:srgbClr>
        </a:solidFill>
        <a:ln>
          <a:noFill/>
        </a:ln>
      </dgm:spPr>
      <dgm:t>
        <a:bodyPr/>
        <a:lstStyle/>
        <a:p>
          <a:pPr algn="r"/>
          <a:r>
            <a:rPr lang="en-US" sz="1400" b="1" dirty="0" smtClean="0">
              <a:latin typeface="Georgia" pitchFamily="18" charset="0"/>
            </a:rPr>
            <a:t>Community Livelihoods</a:t>
          </a:r>
          <a:endParaRPr lang="en-US" sz="1400" b="1" dirty="0">
            <a:latin typeface="Georgia" pitchFamily="18" charset="0"/>
          </a:endParaRPr>
        </a:p>
      </dgm:t>
    </dgm:pt>
    <dgm:pt modelId="{87B9EBA0-6436-41F8-9151-7B8F0EC43C60}" type="parTrans" cxnId="{7247D2F8-FFF5-428E-AC69-6CD58E0662B8}">
      <dgm:prSet/>
      <dgm:spPr/>
      <dgm:t>
        <a:bodyPr/>
        <a:lstStyle/>
        <a:p>
          <a:pPr algn="r"/>
          <a:endParaRPr lang="en-US" sz="1050">
            <a:latin typeface="Georgia" pitchFamily="18" charset="0"/>
          </a:endParaRPr>
        </a:p>
      </dgm:t>
    </dgm:pt>
    <dgm:pt modelId="{1FB68689-5B3F-4AD5-AE65-D1EA3B461DEB}" type="sibTrans" cxnId="{7247D2F8-FFF5-428E-AC69-6CD58E0662B8}">
      <dgm:prSet/>
      <dgm:spPr/>
      <dgm:t>
        <a:bodyPr/>
        <a:lstStyle/>
        <a:p>
          <a:pPr algn="r"/>
          <a:endParaRPr lang="en-US" sz="1050">
            <a:latin typeface="Georgia" pitchFamily="18" charset="0"/>
          </a:endParaRPr>
        </a:p>
      </dgm:t>
    </dgm:pt>
    <dgm:pt modelId="{BCA73C48-9F13-40FC-B8E8-FDB29381D59E}" type="pres">
      <dgm:prSet presAssocID="{053F3463-E7C7-498A-940D-05832ED3D1B7}" presName="compositeShape" presStyleCnt="0">
        <dgm:presLayoutVars>
          <dgm:dir/>
          <dgm:resizeHandles/>
        </dgm:presLayoutVars>
      </dgm:prSet>
      <dgm:spPr/>
    </dgm:pt>
    <dgm:pt modelId="{DF366612-160B-4214-B3AC-9D875515C3FC}" type="pres">
      <dgm:prSet presAssocID="{053F3463-E7C7-498A-940D-05832ED3D1B7}" presName="pyramid" presStyleLbl="node1" presStyleIdx="0" presStyleCnt="1"/>
      <dgm:spPr>
        <a:solidFill>
          <a:srgbClr val="002060"/>
        </a:solidFill>
      </dgm:spPr>
    </dgm:pt>
    <dgm:pt modelId="{1F8AD11B-D18D-4EFF-9307-4ABFFDB1BC6D}" type="pres">
      <dgm:prSet presAssocID="{053F3463-E7C7-498A-940D-05832ED3D1B7}" presName="theList" presStyleCnt="0"/>
      <dgm:spPr/>
    </dgm:pt>
    <dgm:pt modelId="{62B8C25C-FBE0-417A-B2BA-6C18F5CF680C}" type="pres">
      <dgm:prSet presAssocID="{3903C978-2EE1-4DE0-85BE-01183AC41813}" presName="aNode" presStyleLbl="fgAcc1" presStyleIdx="0" presStyleCnt="1" custScaleX="178831" custScaleY="52517" custLinFactNeighborX="-18309">
        <dgm:presLayoutVars>
          <dgm:bulletEnabled val="1"/>
        </dgm:presLayoutVars>
      </dgm:prSet>
      <dgm:spPr/>
      <dgm:t>
        <a:bodyPr/>
        <a:lstStyle/>
        <a:p>
          <a:endParaRPr lang="en-US"/>
        </a:p>
      </dgm:t>
    </dgm:pt>
    <dgm:pt modelId="{BF9D14BE-B07B-487D-A718-64BE14BC386B}" type="pres">
      <dgm:prSet presAssocID="{3903C978-2EE1-4DE0-85BE-01183AC41813}" presName="aSpace" presStyleCnt="0"/>
      <dgm:spPr/>
    </dgm:pt>
  </dgm:ptLst>
  <dgm:cxnLst>
    <dgm:cxn modelId="{23B2E0DA-CDA2-466A-99A3-707710398811}" type="presOf" srcId="{053F3463-E7C7-498A-940D-05832ED3D1B7}" destId="{BCA73C48-9F13-40FC-B8E8-FDB29381D59E}" srcOrd="0" destOrd="0" presId="urn:microsoft.com/office/officeart/2005/8/layout/pyramid2"/>
    <dgm:cxn modelId="{7247D2F8-FFF5-428E-AC69-6CD58E0662B8}" srcId="{053F3463-E7C7-498A-940D-05832ED3D1B7}" destId="{3903C978-2EE1-4DE0-85BE-01183AC41813}" srcOrd="0" destOrd="0" parTransId="{87B9EBA0-6436-41F8-9151-7B8F0EC43C60}" sibTransId="{1FB68689-5B3F-4AD5-AE65-D1EA3B461DEB}"/>
    <dgm:cxn modelId="{F0937461-1012-442C-A595-F108D4AE10A5}" type="presOf" srcId="{3903C978-2EE1-4DE0-85BE-01183AC41813}" destId="{62B8C25C-FBE0-417A-B2BA-6C18F5CF680C}" srcOrd="0" destOrd="0" presId="urn:microsoft.com/office/officeart/2005/8/layout/pyramid2"/>
    <dgm:cxn modelId="{14875F97-54CA-424B-BD23-F7BDD5D6D9C7}" type="presParOf" srcId="{BCA73C48-9F13-40FC-B8E8-FDB29381D59E}" destId="{DF366612-160B-4214-B3AC-9D875515C3FC}" srcOrd="0" destOrd="0" presId="urn:microsoft.com/office/officeart/2005/8/layout/pyramid2"/>
    <dgm:cxn modelId="{694C6722-18AE-4D60-AB72-023F6086B3D7}" type="presParOf" srcId="{BCA73C48-9F13-40FC-B8E8-FDB29381D59E}" destId="{1F8AD11B-D18D-4EFF-9307-4ABFFDB1BC6D}" srcOrd="1" destOrd="0" presId="urn:microsoft.com/office/officeart/2005/8/layout/pyramid2"/>
    <dgm:cxn modelId="{ABB7ADD5-1DAB-4B00-B951-055E51546432}" type="presParOf" srcId="{1F8AD11B-D18D-4EFF-9307-4ABFFDB1BC6D}" destId="{62B8C25C-FBE0-417A-B2BA-6C18F5CF680C}" srcOrd="0" destOrd="0" presId="urn:microsoft.com/office/officeart/2005/8/layout/pyramid2"/>
    <dgm:cxn modelId="{63D18CB0-EC8C-441C-9B4C-3F77DE3B2DC1}" type="presParOf" srcId="{1F8AD11B-D18D-4EFF-9307-4ABFFDB1BC6D}" destId="{BF9D14BE-B07B-487D-A718-64BE14BC386B}" srcOrd="1"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66612-160B-4214-B3AC-9D875515C3FC}">
      <dsp:nvSpPr>
        <dsp:cNvPr id="0" name=""/>
        <dsp:cNvSpPr/>
      </dsp:nvSpPr>
      <dsp:spPr>
        <a:xfrm>
          <a:off x="541019" y="0"/>
          <a:ext cx="3962400" cy="3962400"/>
        </a:xfrm>
        <a:prstGeom prst="triangl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B8C25C-FBE0-417A-B2BA-6C18F5CF680C}">
      <dsp:nvSpPr>
        <dsp:cNvPr id="0" name=""/>
        <dsp:cNvSpPr/>
      </dsp:nvSpPr>
      <dsp:spPr>
        <a:xfrm>
          <a:off x="2522219" y="398368"/>
          <a:ext cx="2575560" cy="937974"/>
        </a:xfrm>
        <a:prstGeom prst="roundRect">
          <a:avLst/>
        </a:prstGeom>
        <a:solidFill>
          <a:srgbClr val="2DC8FF">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Georgia" pitchFamily="18" charset="0"/>
            </a:rPr>
            <a:t>Health</a:t>
          </a:r>
          <a:endParaRPr lang="en-US" sz="2000" kern="1200" dirty="0">
            <a:solidFill>
              <a:schemeClr val="tx1"/>
            </a:solidFill>
            <a:latin typeface="Georgia" pitchFamily="18" charset="0"/>
          </a:endParaRPr>
        </a:p>
      </dsp:txBody>
      <dsp:txXfrm>
        <a:off x="2568007" y="444156"/>
        <a:ext cx="2483984" cy="846398"/>
      </dsp:txXfrm>
    </dsp:sp>
    <dsp:sp modelId="{E84D26EC-ACF9-47DE-9584-464F48CAECE7}">
      <dsp:nvSpPr>
        <dsp:cNvPr id="0" name=""/>
        <dsp:cNvSpPr/>
      </dsp:nvSpPr>
      <dsp:spPr>
        <a:xfrm>
          <a:off x="2522219" y="1453589"/>
          <a:ext cx="2575560" cy="937974"/>
        </a:xfrm>
        <a:prstGeom prst="roundRect">
          <a:avLst/>
        </a:prstGeom>
        <a:solidFill>
          <a:srgbClr val="FFC0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50000"/>
            </a:lnSpc>
            <a:spcBef>
              <a:spcPct val="0"/>
            </a:spcBef>
            <a:spcAft>
              <a:spcPts val="600"/>
            </a:spcAft>
          </a:pPr>
          <a:r>
            <a:rPr lang="en-US" sz="2000" kern="1200" dirty="0" smtClean="0">
              <a:latin typeface="Georgia" pitchFamily="18" charset="0"/>
            </a:rPr>
            <a:t>Education</a:t>
          </a:r>
          <a:endParaRPr lang="en-US" sz="2000" kern="1200" dirty="0">
            <a:latin typeface="Georgia" pitchFamily="18" charset="0"/>
          </a:endParaRPr>
        </a:p>
      </dsp:txBody>
      <dsp:txXfrm>
        <a:off x="2568007" y="1499377"/>
        <a:ext cx="2483984" cy="846398"/>
      </dsp:txXfrm>
    </dsp:sp>
    <dsp:sp modelId="{72C8FE4B-30C5-4C53-94CC-42DCA8E3F236}">
      <dsp:nvSpPr>
        <dsp:cNvPr id="0" name=""/>
        <dsp:cNvSpPr/>
      </dsp:nvSpPr>
      <dsp:spPr>
        <a:xfrm>
          <a:off x="2522219" y="2508810"/>
          <a:ext cx="2575560" cy="937974"/>
        </a:xfrm>
        <a:prstGeom prst="roundRect">
          <a:avLst/>
        </a:prstGeom>
        <a:solidFill>
          <a:srgbClr val="00B05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50000"/>
            </a:lnSpc>
            <a:spcBef>
              <a:spcPct val="0"/>
            </a:spcBef>
            <a:spcAft>
              <a:spcPts val="600"/>
            </a:spcAft>
          </a:pPr>
          <a:r>
            <a:rPr lang="en-US" sz="2000" kern="1200" dirty="0" smtClean="0">
              <a:latin typeface="Georgia" pitchFamily="18" charset="0"/>
            </a:rPr>
            <a:t>Livelihoods</a:t>
          </a:r>
          <a:endParaRPr lang="en-US" sz="2000" kern="1200" dirty="0">
            <a:latin typeface="Georgia" pitchFamily="18" charset="0"/>
          </a:endParaRPr>
        </a:p>
      </dsp:txBody>
      <dsp:txXfrm>
        <a:off x="2568007" y="2554598"/>
        <a:ext cx="2483984" cy="846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66612-160B-4214-B3AC-9D875515C3FC}">
      <dsp:nvSpPr>
        <dsp:cNvPr id="0" name=""/>
        <dsp:cNvSpPr/>
      </dsp:nvSpPr>
      <dsp:spPr>
        <a:xfrm>
          <a:off x="346523" y="0"/>
          <a:ext cx="2108200" cy="2108200"/>
        </a:xfrm>
        <a:prstGeom prst="triangl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B8C25C-FBE0-417A-B2BA-6C18F5CF680C}">
      <dsp:nvSpPr>
        <dsp:cNvPr id="0" name=""/>
        <dsp:cNvSpPr/>
      </dsp:nvSpPr>
      <dsp:spPr>
        <a:xfrm>
          <a:off x="860501" y="505824"/>
          <a:ext cx="2450574" cy="885730"/>
        </a:xfrm>
        <a:prstGeom prst="roundRect">
          <a:avLst/>
        </a:prstGeom>
        <a:solidFill>
          <a:srgbClr val="2DC8FF">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en-US" sz="1400" b="1" kern="1200" dirty="0" smtClean="0">
              <a:latin typeface="Georgia" pitchFamily="18" charset="0"/>
            </a:rPr>
            <a:t>RAMBIA Health Centre</a:t>
          </a:r>
          <a:endParaRPr lang="en-US" sz="1400" b="1" kern="1200" dirty="0">
            <a:latin typeface="Georgia" pitchFamily="18" charset="0"/>
          </a:endParaRPr>
        </a:p>
      </dsp:txBody>
      <dsp:txXfrm>
        <a:off x="903739" y="549062"/>
        <a:ext cx="2364098" cy="7992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66612-160B-4214-B3AC-9D875515C3FC}">
      <dsp:nvSpPr>
        <dsp:cNvPr id="0" name=""/>
        <dsp:cNvSpPr/>
      </dsp:nvSpPr>
      <dsp:spPr>
        <a:xfrm>
          <a:off x="249459" y="0"/>
          <a:ext cx="2108200" cy="2108200"/>
        </a:xfrm>
        <a:prstGeom prst="triangl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B8C25C-FBE0-417A-B2BA-6C18F5CF680C}">
      <dsp:nvSpPr>
        <dsp:cNvPr id="0" name=""/>
        <dsp:cNvSpPr/>
      </dsp:nvSpPr>
      <dsp:spPr>
        <a:xfrm>
          <a:off x="569309" y="505824"/>
          <a:ext cx="2838830" cy="885730"/>
        </a:xfrm>
        <a:prstGeom prst="roundRect">
          <a:avLst/>
        </a:prstGeom>
        <a:solidFill>
          <a:srgbClr val="FFC00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150000"/>
            </a:lnSpc>
            <a:spcBef>
              <a:spcPct val="0"/>
            </a:spcBef>
            <a:spcAft>
              <a:spcPts val="600"/>
            </a:spcAft>
          </a:pPr>
          <a:r>
            <a:rPr lang="en-US" sz="1400" b="1" kern="1200" dirty="0" smtClean="0">
              <a:latin typeface="Georgia" pitchFamily="18" charset="0"/>
            </a:rPr>
            <a:t>RAMBIA Orphanage Primary School</a:t>
          </a:r>
        </a:p>
      </dsp:txBody>
      <dsp:txXfrm>
        <a:off x="612547" y="549062"/>
        <a:ext cx="2752354" cy="7992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66612-160B-4214-B3AC-9D875515C3FC}">
      <dsp:nvSpPr>
        <dsp:cNvPr id="0" name=""/>
        <dsp:cNvSpPr/>
      </dsp:nvSpPr>
      <dsp:spPr>
        <a:xfrm>
          <a:off x="346523" y="0"/>
          <a:ext cx="2108200" cy="2108200"/>
        </a:xfrm>
        <a:prstGeom prst="triangl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B8C25C-FBE0-417A-B2BA-6C18F5CF680C}">
      <dsp:nvSpPr>
        <dsp:cNvPr id="0" name=""/>
        <dsp:cNvSpPr/>
      </dsp:nvSpPr>
      <dsp:spPr>
        <a:xfrm>
          <a:off x="609607" y="505824"/>
          <a:ext cx="2450574" cy="885730"/>
        </a:xfrm>
        <a:prstGeom prst="roundRect">
          <a:avLst/>
        </a:prstGeom>
        <a:solidFill>
          <a:srgbClr val="00B050">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r" defTabSz="622300">
            <a:lnSpc>
              <a:spcPct val="90000"/>
            </a:lnSpc>
            <a:spcBef>
              <a:spcPct val="0"/>
            </a:spcBef>
            <a:spcAft>
              <a:spcPct val="35000"/>
            </a:spcAft>
          </a:pPr>
          <a:r>
            <a:rPr lang="en-US" sz="1400" b="1" kern="1200" dirty="0" smtClean="0">
              <a:latin typeface="Georgia" pitchFamily="18" charset="0"/>
            </a:rPr>
            <a:t>Community Livelihoods</a:t>
          </a:r>
          <a:endParaRPr lang="en-US" sz="1400" b="1" kern="1200" dirty="0">
            <a:latin typeface="Georgia" pitchFamily="18" charset="0"/>
          </a:endParaRPr>
        </a:p>
      </dsp:txBody>
      <dsp:txXfrm>
        <a:off x="652845" y="549062"/>
        <a:ext cx="2364098" cy="79925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18E392A9-2E27-49A5-8837-302A4CB2E0B6}" type="datetimeFigureOut">
              <a:rPr lang="en-US" smtClean="0"/>
              <a:pPr/>
              <a:t>10/21/2018</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1A1ACC33-5BFB-4EDF-AC6A-C8BD30CE9E8D}" type="slidenum">
              <a:rPr lang="en-US" smtClean="0"/>
              <a:pPr/>
              <a:t>‹#›</a:t>
            </a:fld>
            <a:endParaRPr lang="en-US"/>
          </a:p>
        </p:txBody>
      </p:sp>
    </p:spTree>
    <p:extLst>
      <p:ext uri="{BB962C8B-B14F-4D97-AF65-F5344CB8AC3E}">
        <p14:creationId xmlns:p14="http://schemas.microsoft.com/office/powerpoint/2010/main" val="150474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F08ABA05-2383-4BBA-A52C-C158B6755073}" type="datetimeFigureOut">
              <a:rPr lang="en-US" smtClean="0"/>
              <a:t>10/21/2018</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BB109485-0EB6-47C0-9182-D6412D0CFCC2}" type="slidenum">
              <a:rPr lang="en-US" smtClean="0"/>
              <a:t>‹#›</a:t>
            </a:fld>
            <a:endParaRPr lang="en-US"/>
          </a:p>
        </p:txBody>
      </p:sp>
    </p:spTree>
    <p:extLst>
      <p:ext uri="{BB962C8B-B14F-4D97-AF65-F5344CB8AC3E}">
        <p14:creationId xmlns:p14="http://schemas.microsoft.com/office/powerpoint/2010/main" val="2563892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109485-0EB6-47C0-9182-D6412D0CFCC2}" type="slidenum">
              <a:rPr lang="en-US" smtClean="0"/>
              <a:t>2</a:t>
            </a:fld>
            <a:endParaRPr lang="en-US"/>
          </a:p>
        </p:txBody>
      </p:sp>
    </p:spTree>
    <p:extLst>
      <p:ext uri="{BB962C8B-B14F-4D97-AF65-F5344CB8AC3E}">
        <p14:creationId xmlns:p14="http://schemas.microsoft.com/office/powerpoint/2010/main" val="612642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4997C-C1BC-4F77-A980-541469B187A7}" type="datetimeFigureOut">
              <a:rPr lang="en-US" smtClean="0"/>
              <a:pPr/>
              <a:t>10/21/2018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13EAC-F20E-43D5-9C45-C840EF7FB9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Georgia" pitchFamily="18" charset="0"/>
              </a:defRPr>
            </a:lvl1pPr>
          </a:lstStyle>
          <a:p>
            <a:fld id="{E104997C-C1BC-4F77-A980-541469B187A7}" type="datetimeFigureOut">
              <a:rPr lang="en-US" smtClean="0"/>
              <a:pPr/>
              <a:t>10/21/2018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latin typeface="Georgia" pitchFamily="18"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latin typeface="Georgia" pitchFamily="18" charset="0"/>
              </a:defRPr>
            </a:lvl1pPr>
          </a:lstStyle>
          <a:p>
            <a:fld id="{89113EAC-F20E-43D5-9C45-C840EF7FB979}" type="slidenum">
              <a:rPr lang="en-US" smtClean="0"/>
              <a:pPr/>
              <a:t>‹#›</a:t>
            </a:fld>
            <a:endParaRPr lang="en-US"/>
          </a:p>
        </p:txBody>
      </p:sp>
      <p:sp>
        <p:nvSpPr>
          <p:cNvPr id="11" name="Flowchart: Process 10"/>
          <p:cNvSpPr/>
          <p:nvPr userDrawn="1"/>
        </p:nvSpPr>
        <p:spPr>
          <a:xfrm>
            <a:off x="0" y="0"/>
            <a:ext cx="228600" cy="6858000"/>
          </a:xfrm>
          <a:prstGeom prst="flowChartProcess">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itchFamily="18" charset="0"/>
            </a:endParaRPr>
          </a:p>
        </p:txBody>
      </p:sp>
      <p:sp>
        <p:nvSpPr>
          <p:cNvPr id="12" name="Flowchart: Process 11"/>
          <p:cNvSpPr/>
          <p:nvPr userDrawn="1"/>
        </p:nvSpPr>
        <p:spPr>
          <a:xfrm>
            <a:off x="228600" y="0"/>
            <a:ext cx="76200" cy="6858000"/>
          </a:xfrm>
          <a:prstGeom prst="flowChartProces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latin typeface="Georgia"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hyperlink" Target="http://rambia.com/our-programs/educa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rambia.com/our-programs/health/" TargetMode="External"/><Relationship Id="rId4" Type="http://schemas.openxmlformats.org/officeDocument/2006/relationships/hyperlink" Target="http://rambia.com/our-programs/livelihoods/"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2.xml"/><Relationship Id="rId7" Type="http://schemas.openxmlformats.org/officeDocument/2006/relationships/image" Target="../media/image1.jpe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3.xml"/><Relationship Id="rId7" Type="http://schemas.openxmlformats.org/officeDocument/2006/relationships/image" Target="../media/image3.jpeg"/><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066800"/>
            <a:ext cx="3048000" cy="4114800"/>
          </a:xfrm>
        </p:spPr>
        <p:txBody>
          <a:bodyPr/>
          <a:lstStyle/>
          <a:p>
            <a:pPr algn="l">
              <a:lnSpc>
                <a:spcPct val="150000"/>
              </a:lnSpc>
              <a:spcBef>
                <a:spcPts val="600"/>
              </a:spcBef>
              <a:spcAft>
                <a:spcPts val="600"/>
              </a:spcAft>
            </a:pPr>
            <a:r>
              <a:rPr lang="en-US" sz="3600" b="1" dirty="0">
                <a:solidFill>
                  <a:srgbClr val="002060"/>
                </a:solidFill>
                <a:latin typeface="Georgia" pitchFamily="18" charset="0"/>
              </a:rPr>
              <a:t>RAMBIA </a:t>
            </a:r>
            <a:br>
              <a:rPr lang="en-US" sz="3600" b="1" dirty="0">
                <a:solidFill>
                  <a:srgbClr val="002060"/>
                </a:solidFill>
                <a:latin typeface="Georgia" pitchFamily="18" charset="0"/>
              </a:rPr>
            </a:br>
            <a:r>
              <a:rPr lang="en-US" sz="3600" b="1" dirty="0" smtClean="0">
                <a:solidFill>
                  <a:srgbClr val="002060"/>
                </a:solidFill>
                <a:latin typeface="Georgia" pitchFamily="18" charset="0"/>
              </a:rPr>
              <a:t>Profile</a:t>
            </a:r>
            <a:endParaRPr lang="en-US" b="1" dirty="0">
              <a:solidFill>
                <a:srgbClr val="002060"/>
              </a:solidFill>
            </a:endParaRPr>
          </a:p>
        </p:txBody>
      </p:sp>
      <p:graphicFrame>
        <p:nvGraphicFramePr>
          <p:cNvPr id="6" name="Diagram 5"/>
          <p:cNvGraphicFramePr/>
          <p:nvPr>
            <p:extLst>
              <p:ext uri="{D42A27DB-BD31-4B8C-83A1-F6EECF244321}">
                <p14:modId xmlns:p14="http://schemas.microsoft.com/office/powerpoint/2010/main" val="1391187635"/>
              </p:ext>
            </p:extLst>
          </p:nvPr>
        </p:nvGraphicFramePr>
        <p:xfrm>
          <a:off x="2590800" y="1143000"/>
          <a:ext cx="56388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1069300"/>
            <a:ext cx="4555067" cy="1384995"/>
          </a:xfrm>
          <a:prstGeom prst="rect">
            <a:avLst/>
          </a:prstGeom>
        </p:spPr>
        <p:txBody>
          <a:bodyPr wrap="square">
            <a:spAutoFit/>
          </a:bodyPr>
          <a:lstStyle/>
          <a:p>
            <a:r>
              <a:rPr lang="en-US" sz="1200" dirty="0">
                <a:latin typeface="Georgia" panose="02040502050405020303" pitchFamily="18" charset="0"/>
              </a:rPr>
              <a:t>Rwenzori Mountains </a:t>
            </a:r>
            <a:r>
              <a:rPr lang="en-US" sz="1200" dirty="0" err="1">
                <a:latin typeface="Georgia" panose="02040502050405020303" pitchFamily="18" charset="0"/>
              </a:rPr>
              <a:t>Baghuma</a:t>
            </a:r>
            <a:r>
              <a:rPr lang="en-US" sz="1200" dirty="0">
                <a:latin typeface="Georgia" panose="02040502050405020303" pitchFamily="18" charset="0"/>
              </a:rPr>
              <a:t> Integrated Association (RAMBIA) is an indigenous non-governmental developmental and voluntary organization formed in 1993, reflecting the desire of the rural population to develop and implement strategies for improving the standard of living. We fight </a:t>
            </a:r>
            <a:r>
              <a:rPr lang="en-US" sz="1200" i="1" dirty="0">
                <a:latin typeface="Georgia" panose="02040502050405020303" pitchFamily="18" charset="0"/>
                <a:hlinkClick r:id="rId3"/>
              </a:rPr>
              <a:t>Ignorance</a:t>
            </a:r>
            <a:r>
              <a:rPr lang="en-US" sz="1200" i="1" dirty="0">
                <a:latin typeface="Georgia" panose="02040502050405020303" pitchFamily="18" charset="0"/>
              </a:rPr>
              <a:t> (through education)</a:t>
            </a:r>
            <a:r>
              <a:rPr lang="en-US" sz="1200" dirty="0">
                <a:latin typeface="Georgia" panose="02040502050405020303" pitchFamily="18" charset="0"/>
              </a:rPr>
              <a:t>, </a:t>
            </a:r>
            <a:r>
              <a:rPr lang="en-US" sz="1200" i="1" dirty="0">
                <a:latin typeface="Georgia" panose="02040502050405020303" pitchFamily="18" charset="0"/>
                <a:hlinkClick r:id="rId4"/>
              </a:rPr>
              <a:t>Poverty</a:t>
            </a:r>
            <a:r>
              <a:rPr lang="en-US" sz="1200" i="1" dirty="0">
                <a:latin typeface="Georgia" panose="02040502050405020303" pitchFamily="18" charset="0"/>
              </a:rPr>
              <a:t> (through livelihoods enhancement)</a:t>
            </a:r>
            <a:r>
              <a:rPr lang="en-US" sz="1200" dirty="0">
                <a:latin typeface="Georgia" panose="02040502050405020303" pitchFamily="18" charset="0"/>
              </a:rPr>
              <a:t> and </a:t>
            </a:r>
            <a:r>
              <a:rPr lang="en-US" sz="1200" i="1" dirty="0">
                <a:latin typeface="Georgia" panose="02040502050405020303" pitchFamily="18" charset="0"/>
                <a:hlinkClick r:id="rId5"/>
              </a:rPr>
              <a:t>Disease</a:t>
            </a:r>
            <a:r>
              <a:rPr lang="en-US" sz="1200" i="1" dirty="0">
                <a:latin typeface="Georgia" panose="02040502050405020303" pitchFamily="18" charset="0"/>
              </a:rPr>
              <a:t> (through health promotion)</a:t>
            </a:r>
            <a:r>
              <a:rPr lang="en-US" sz="1200" dirty="0">
                <a:latin typeface="Georgia" panose="02040502050405020303" pitchFamily="18" charset="0"/>
              </a:rPr>
              <a:t>.</a:t>
            </a:r>
          </a:p>
        </p:txBody>
      </p:sp>
      <p:grpSp>
        <p:nvGrpSpPr>
          <p:cNvPr id="7" name="Group 6"/>
          <p:cNvGrpSpPr/>
          <p:nvPr/>
        </p:nvGrpSpPr>
        <p:grpSpPr>
          <a:xfrm>
            <a:off x="2192867" y="76200"/>
            <a:ext cx="2450574" cy="885730"/>
            <a:chOff x="860501" y="505824"/>
            <a:chExt cx="2450574" cy="885730"/>
          </a:xfrm>
        </p:grpSpPr>
        <p:sp>
          <p:nvSpPr>
            <p:cNvPr id="8" name="Rounded Rectangle 7"/>
            <p:cNvSpPr/>
            <p:nvPr/>
          </p:nvSpPr>
          <p:spPr>
            <a:xfrm>
              <a:off x="860501" y="505824"/>
              <a:ext cx="2450574" cy="885730"/>
            </a:xfrm>
            <a:prstGeom prst="roundRect">
              <a:avLst/>
            </a:prstGeom>
            <a:solidFill>
              <a:srgbClr val="2DC8FF">
                <a:alpha val="90000"/>
              </a:srgb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ounded Rectangle 4"/>
            <p:cNvSpPr/>
            <p:nvPr/>
          </p:nvSpPr>
          <p:spPr>
            <a:xfrm>
              <a:off x="903739" y="549062"/>
              <a:ext cx="2364098" cy="7992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ctr" anchorCtr="0">
              <a:noAutofit/>
            </a:bodyPr>
            <a:lstStyle/>
            <a:p>
              <a:pPr lvl="0" defTabSz="622300">
                <a:lnSpc>
                  <a:spcPct val="90000"/>
                </a:lnSpc>
                <a:spcBef>
                  <a:spcPct val="0"/>
                </a:spcBef>
                <a:spcAft>
                  <a:spcPct val="35000"/>
                </a:spcAft>
              </a:pPr>
              <a:r>
                <a:rPr lang="en-US" sz="1400" b="1" kern="1200" dirty="0" smtClean="0">
                  <a:latin typeface="Georgia" pitchFamily="18" charset="0"/>
                </a:rPr>
                <a:t>Our history</a:t>
              </a:r>
              <a:endParaRPr lang="en-US" sz="1400" b="1" kern="1200" dirty="0">
                <a:latin typeface="Georgia" pitchFamily="18" charset="0"/>
              </a:endParaRPr>
            </a:p>
          </p:txBody>
        </p:sp>
      </p:grpSp>
      <p:sp>
        <p:nvSpPr>
          <p:cNvPr id="5" name="Rectangle 4"/>
          <p:cNvSpPr/>
          <p:nvPr/>
        </p:nvSpPr>
        <p:spPr>
          <a:xfrm>
            <a:off x="2286000" y="2643182"/>
            <a:ext cx="4572000" cy="3605218"/>
          </a:xfrm>
          <a:prstGeom prst="rect">
            <a:avLst/>
          </a:prstGeom>
          <a:solidFill>
            <a:schemeClr val="bg2">
              <a:lumMod val="75000"/>
            </a:schemeClr>
          </a:solidFill>
        </p:spPr>
        <p:txBody>
          <a:bodyPr>
            <a:spAutoFit/>
          </a:bodyPr>
          <a:lstStyle/>
          <a:p>
            <a:pPr>
              <a:lnSpc>
                <a:spcPct val="107000"/>
              </a:lnSpc>
              <a:spcAft>
                <a:spcPts val="800"/>
              </a:spcAft>
            </a:pPr>
            <a:r>
              <a:rPr lang="en-US" sz="1200" dirty="0">
                <a:latin typeface="Georgia" panose="02040502050405020303" pitchFamily="18" charset="0"/>
                <a:ea typeface="Times New Roman" panose="02020603050405020304" pitchFamily="18" charset="0"/>
                <a:cs typeface="Times New Roman" panose="02020603050405020304" pitchFamily="18" charset="0"/>
              </a:rPr>
              <a:t>The immediate community served by RAMBIA is populated predominantly by subsistence farmers who because of the inaccessibility of the terrain have difficulty getting their crops to market as well as accessing the limited health care and education facilities. In particular, it is difficult for expectant mothers to get to a hospital to deliver their babies, and RAMBIA’s Health Centre provides essential services to mothers and their children who otherwise would have to give birth at home.</a:t>
            </a:r>
            <a:endParaRPr lang="en-US" sz="1200" dirty="0">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Georgia" panose="02040502050405020303" pitchFamily="18" charset="0"/>
                <a:ea typeface="Times New Roman" panose="02020603050405020304" pitchFamily="18" charset="0"/>
                <a:cs typeface="Times New Roman" panose="02020603050405020304" pitchFamily="18" charset="0"/>
              </a:rPr>
              <a:t>This part of mid-western Uganda has been characterized by high HIV/AIDS prevalence and from the early 1990's it suffered a protracted ADF armed rebellion resulting into high numbers of orphans and vulnerable children. </a:t>
            </a:r>
            <a:r>
              <a:rPr lang="en-US" sz="1200" dirty="0" err="1">
                <a:latin typeface="Georgia" panose="02040502050405020303" pitchFamily="18" charset="0"/>
                <a:ea typeface="Times New Roman" panose="02020603050405020304" pitchFamily="18" charset="0"/>
                <a:cs typeface="Times New Roman" panose="02020603050405020304" pitchFamily="18" charset="0"/>
              </a:rPr>
              <a:t>Rambia</a:t>
            </a:r>
            <a:r>
              <a:rPr lang="en-US" sz="1200" dirty="0">
                <a:latin typeface="Georgia" panose="02040502050405020303" pitchFamily="18" charset="0"/>
                <a:ea typeface="Times New Roman" panose="02020603050405020304" pitchFamily="18" charset="0"/>
                <a:cs typeface="Times New Roman" panose="02020603050405020304" pitchFamily="18" charset="0"/>
              </a:rPr>
              <a:t> Orphanage School has been established to respond to this need.</a:t>
            </a:r>
            <a:endParaRPr lang="en-US" sz="1200" dirty="0">
              <a:latin typeface="Georgia" panose="02040502050405020303" pitchFamily="18" charset="0"/>
              <a:ea typeface="Calibri" panose="020F0502020204030204" pitchFamily="34" charset="0"/>
              <a:cs typeface="Times New Roman" panose="02020603050405020304" pitchFamily="18" charset="0"/>
            </a:endParaRPr>
          </a:p>
          <a:p>
            <a:r>
              <a:rPr lang="en-US" sz="1200" dirty="0">
                <a:latin typeface="Georgia" panose="02040502050405020303" pitchFamily="18" charset="0"/>
                <a:ea typeface="Times New Roman" panose="02020603050405020304" pitchFamily="18" charset="0"/>
              </a:rPr>
              <a:t>In the early 1990's, a group of visionary community members started RAMBIA, what has now evolved into a community service organization working to improve the health, education and poverty situation of the community.</a:t>
            </a:r>
            <a:endParaRPr lang="en-US" sz="1200" dirty="0">
              <a:latin typeface="Georgia" panose="02040502050405020303" pitchFamily="18" charset="0"/>
            </a:endParaRPr>
          </a:p>
        </p:txBody>
      </p:sp>
    </p:spTree>
    <p:extLst>
      <p:ext uri="{BB962C8B-B14F-4D97-AF65-F5344CB8AC3E}">
        <p14:creationId xmlns:p14="http://schemas.microsoft.com/office/powerpoint/2010/main" val="402746945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14600"/>
            <a:ext cx="3962400" cy="4114800"/>
          </a:xfrm>
        </p:spPr>
        <p:txBody>
          <a:bodyPr/>
          <a:lstStyle/>
          <a:p>
            <a:pPr algn="l">
              <a:lnSpc>
                <a:spcPct val="150000"/>
              </a:lnSpc>
              <a:spcBef>
                <a:spcPts val="600"/>
              </a:spcBef>
              <a:spcAft>
                <a:spcPts val="600"/>
              </a:spcAft>
            </a:pPr>
            <a:r>
              <a:rPr lang="en-US" sz="1400" dirty="0" smtClean="0">
                <a:latin typeface="Georgia" pitchFamily="18" charset="0"/>
              </a:rPr>
              <a:t>RAMBIA health centre began in  1997 at a level of health centre II, offering only OPD services. Ever since, </a:t>
            </a:r>
            <a:r>
              <a:rPr lang="en-US" sz="1400" dirty="0">
                <a:latin typeface="Georgia" pitchFamily="18" charset="0"/>
              </a:rPr>
              <a:t>t</a:t>
            </a:r>
            <a:r>
              <a:rPr lang="en-US" sz="1400" dirty="0" smtClean="0">
                <a:latin typeface="Georgia" pitchFamily="18" charset="0"/>
              </a:rPr>
              <a:t>he centre has expanded to a level of health centre III, providing a range of services including, maternity services, antenatal and postnatal care, HIV/AIDs care, inpatient services and community outreaches.  </a:t>
            </a:r>
            <a:endParaRPr lang="en-US" sz="1400" dirty="0">
              <a:latin typeface="Georgia" pitchFamily="18" charset="0"/>
            </a:endParaRPr>
          </a:p>
        </p:txBody>
      </p:sp>
      <p:graphicFrame>
        <p:nvGraphicFramePr>
          <p:cNvPr id="6" name="Diagram 5"/>
          <p:cNvGraphicFramePr/>
          <p:nvPr/>
        </p:nvGraphicFramePr>
        <p:xfrm>
          <a:off x="304800" y="381000"/>
          <a:ext cx="3657600" cy="210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7" descr="F:\DCIM\130PHOTO\SAM_7160.JPG"/>
          <p:cNvPicPr>
            <a:picLocks noChangeAspect="1" noChangeArrowheads="1"/>
          </p:cNvPicPr>
          <p:nvPr/>
        </p:nvPicPr>
        <p:blipFill>
          <a:blip r:embed="rId7" cstate="print"/>
          <a:srcRect/>
          <a:stretch>
            <a:fillRect/>
          </a:stretch>
        </p:blipFill>
        <p:spPr bwMode="auto">
          <a:xfrm>
            <a:off x="4709993" y="1066799"/>
            <a:ext cx="2909443" cy="2182082"/>
          </a:xfrm>
          <a:prstGeom prst="rect">
            <a:avLst/>
          </a:prstGeom>
          <a:noFill/>
        </p:spPr>
      </p:pic>
      <p:pic>
        <p:nvPicPr>
          <p:cNvPr id="5" name="Picture 9" descr="F:\DCIM\130PHOTO\SAM_6920.JPG"/>
          <p:cNvPicPr>
            <a:picLocks noChangeAspect="1" noChangeArrowheads="1"/>
          </p:cNvPicPr>
          <p:nvPr/>
        </p:nvPicPr>
        <p:blipFill>
          <a:blip r:embed="rId8" cstate="print"/>
          <a:srcRect/>
          <a:stretch>
            <a:fillRect/>
          </a:stretch>
        </p:blipFill>
        <p:spPr bwMode="auto">
          <a:xfrm>
            <a:off x="4709992" y="3352800"/>
            <a:ext cx="2909443" cy="2133600"/>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3962400" cy="3581400"/>
          </a:xfrm>
        </p:spPr>
        <p:txBody>
          <a:bodyPr/>
          <a:lstStyle/>
          <a:p>
            <a:pPr algn="l">
              <a:lnSpc>
                <a:spcPct val="150000"/>
              </a:lnSpc>
              <a:spcBef>
                <a:spcPts val="600"/>
              </a:spcBef>
              <a:spcAft>
                <a:spcPts val="600"/>
              </a:spcAft>
            </a:pPr>
            <a:r>
              <a:rPr lang="en-US" sz="1400" dirty="0" smtClean="0">
                <a:latin typeface="Georgia" pitchFamily="18" charset="0"/>
              </a:rPr>
              <a:t>RAMBIA orphanage primary school 2013 with 150 children. Enrolment has grown to over 400 children. </a:t>
            </a:r>
            <a:r>
              <a:rPr lang="en-US" sz="1400" dirty="0">
                <a:latin typeface="Georgia" pitchFamily="18" charset="0"/>
              </a:rPr>
              <a:t/>
            </a:r>
            <a:br>
              <a:rPr lang="en-US" sz="1400" dirty="0">
                <a:latin typeface="Georgia" pitchFamily="18" charset="0"/>
              </a:rPr>
            </a:br>
            <a:r>
              <a:rPr lang="en-US" sz="1400" dirty="0" smtClean="0">
                <a:latin typeface="Georgia" pitchFamily="18" charset="0"/>
              </a:rPr>
              <a:t>The school was established to provide inclusive, quality and affordable primary education to orphans and vulnerable children, who would otherwise be excluded from the mainstream education system provided by government and private profit oriented institutions.</a:t>
            </a:r>
            <a:endParaRPr lang="en-US" sz="1400" dirty="0">
              <a:latin typeface="Georgia" pitchFamily="18" charset="0"/>
            </a:endParaRPr>
          </a:p>
        </p:txBody>
      </p:sp>
      <p:graphicFrame>
        <p:nvGraphicFramePr>
          <p:cNvPr id="6" name="Diagram 5"/>
          <p:cNvGraphicFramePr/>
          <p:nvPr/>
        </p:nvGraphicFramePr>
        <p:xfrm>
          <a:off x="304800" y="609600"/>
          <a:ext cx="3657600" cy="210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5" descr="F:\DCIM\130PHOTO\SAM_7067.JPG"/>
          <p:cNvPicPr>
            <a:picLocks noChangeAspect="1" noChangeArrowheads="1"/>
          </p:cNvPicPr>
          <p:nvPr/>
        </p:nvPicPr>
        <p:blipFill>
          <a:blip r:embed="rId7" cstate="print"/>
          <a:srcRect/>
          <a:stretch>
            <a:fillRect/>
          </a:stretch>
        </p:blipFill>
        <p:spPr bwMode="auto">
          <a:xfrm>
            <a:off x="5029200" y="3790950"/>
            <a:ext cx="2844800" cy="2133600"/>
          </a:xfrm>
          <a:prstGeom prst="rect">
            <a:avLst/>
          </a:prstGeom>
          <a:noFill/>
        </p:spPr>
      </p:pic>
      <p:pic>
        <p:nvPicPr>
          <p:cNvPr id="5" name="Picture 8" descr="F:\DCIM\130PHOTO\SAM_7006.JPG"/>
          <p:cNvPicPr>
            <a:picLocks noChangeAspect="1" noChangeArrowheads="1"/>
          </p:cNvPicPr>
          <p:nvPr/>
        </p:nvPicPr>
        <p:blipFill>
          <a:blip r:embed="rId8" cstate="print"/>
          <a:srcRect/>
          <a:stretch>
            <a:fillRect/>
          </a:stretch>
        </p:blipFill>
        <p:spPr bwMode="auto">
          <a:xfrm>
            <a:off x="5029200" y="1600200"/>
            <a:ext cx="2844800" cy="213360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4038600" cy="3581400"/>
          </a:xfrm>
        </p:spPr>
        <p:txBody>
          <a:bodyPr/>
          <a:lstStyle/>
          <a:p>
            <a:pPr algn="l">
              <a:lnSpc>
                <a:spcPct val="150000"/>
              </a:lnSpc>
              <a:spcBef>
                <a:spcPts val="600"/>
              </a:spcBef>
              <a:spcAft>
                <a:spcPts val="600"/>
              </a:spcAft>
            </a:pPr>
            <a:r>
              <a:rPr lang="en-US" sz="1400" dirty="0" smtClean="0">
                <a:solidFill>
                  <a:srgbClr val="002060"/>
                </a:solidFill>
                <a:latin typeface="Georgia" pitchFamily="18" charset="0"/>
              </a:rPr>
              <a:t>RAMBIA implements community livelihood projects especially targeting poor women. </a:t>
            </a:r>
            <a:br>
              <a:rPr lang="en-US" sz="1400" dirty="0" smtClean="0">
                <a:solidFill>
                  <a:srgbClr val="002060"/>
                </a:solidFill>
                <a:latin typeface="Georgia" pitchFamily="18" charset="0"/>
              </a:rPr>
            </a:br>
            <a:r>
              <a:rPr lang="en-US" sz="1400" dirty="0" smtClean="0">
                <a:solidFill>
                  <a:srgbClr val="002060"/>
                </a:solidFill>
                <a:latin typeface="Georgia" pitchFamily="18" charset="0"/>
              </a:rPr>
              <a:t>We believe that women  play a leading role in the livelihood of countless households , and that small start-up can have a far reaching impact.</a:t>
            </a:r>
            <a:endParaRPr lang="en-US" sz="1400" dirty="0">
              <a:solidFill>
                <a:srgbClr val="002060"/>
              </a:solidFill>
              <a:latin typeface="Georgia" pitchFamily="18" charset="0"/>
            </a:endParaRPr>
          </a:p>
        </p:txBody>
      </p:sp>
      <p:graphicFrame>
        <p:nvGraphicFramePr>
          <p:cNvPr id="6" name="Diagram 5"/>
          <p:cNvGraphicFramePr/>
          <p:nvPr/>
        </p:nvGraphicFramePr>
        <p:xfrm>
          <a:off x="304800" y="609600"/>
          <a:ext cx="3657600" cy="210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a:srcRect/>
          <a:stretch>
            <a:fillRect/>
          </a:stretch>
        </p:blipFill>
        <p:spPr bwMode="auto">
          <a:xfrm>
            <a:off x="5029200" y="3362325"/>
            <a:ext cx="2676525" cy="2962275"/>
          </a:xfrm>
          <a:prstGeom prst="rect">
            <a:avLst/>
          </a:prstGeom>
          <a:noFill/>
          <a:ln w="9525">
            <a:noFill/>
            <a:miter lim="800000"/>
            <a:headEnd/>
            <a:tailEnd/>
          </a:ln>
          <a:effectLst/>
        </p:spPr>
      </p:pic>
      <p:pic>
        <p:nvPicPr>
          <p:cNvPr id="1028" name="Picture 4" descr="C:\Users\RAMBIA H\Desktop\image.jpg"/>
          <p:cNvPicPr>
            <a:picLocks noChangeAspect="1" noChangeArrowheads="1"/>
          </p:cNvPicPr>
          <p:nvPr/>
        </p:nvPicPr>
        <p:blipFill>
          <a:blip r:embed="rId8"/>
          <a:srcRect/>
          <a:stretch>
            <a:fillRect/>
          </a:stretch>
        </p:blipFill>
        <p:spPr bwMode="auto">
          <a:xfrm>
            <a:off x="5076825" y="1371600"/>
            <a:ext cx="2619375" cy="1743075"/>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587</TotalTime>
  <Words>323</Words>
  <Application>Microsoft Office PowerPoint</Application>
  <PresentationFormat>On-screen Show (4:3)</PresentationFormat>
  <Paragraphs>16</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Georgia</vt:lpstr>
      <vt:lpstr>Times New Roman</vt:lpstr>
      <vt:lpstr>Office Theme</vt:lpstr>
      <vt:lpstr>RAMBIA  Profile</vt:lpstr>
      <vt:lpstr>PowerPoint Presentation</vt:lpstr>
      <vt:lpstr>RAMBIA health centre began in  1997 at a level of health centre II, offering only OPD services. Ever since, the centre has expanded to a level of health centre III, providing a range of services including, maternity services, antenatal and postnatal care, HIV/AIDs care, inpatient services and community outreaches.  </vt:lpstr>
      <vt:lpstr>RAMBIA orphanage primary school 2013 with 150 children. Enrolment has grown to over 400 children.  The school was established to provide inclusive, quality and affordable primary education to orphans and vulnerable children, who would otherwise be excluded from the mainstream education system provided by government and private profit oriented institutions.</vt:lpstr>
      <vt:lpstr>RAMBIA implements community livelihood projects especially targeting poor women.  We believe that women  play a leading role in the livelihood of countless households , and that small start-up can have a far reaching impact.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RAMBIA H</dc:creator>
  <cp:lastModifiedBy>CDC-MAUL-WK141</cp:lastModifiedBy>
  <cp:revision>86</cp:revision>
  <dcterms:created xsi:type="dcterms:W3CDTF">2016-05-02T07:57:22Z</dcterms:created>
  <dcterms:modified xsi:type="dcterms:W3CDTF">2018-10-21T09:33:03Z</dcterms:modified>
</cp:coreProperties>
</file>